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A78BF1-F1A8-4196-9059-FDD0676B97CD}">
  <a:tblStyle styleId="{C7A78BF1-F1A8-4196-9059-FDD0676B97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TSansNarrow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5642a68b4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5642a68b4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5642a68b4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5642a68b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57eec57d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57eec57d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5642a68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5642a68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5642a68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5642a68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 lodhi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5642a68b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5642a68b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642a68b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642a68b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 -&gt; importance -&gt; Units -&gt; Target Value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to use - </a:t>
            </a:r>
            <a:r>
              <a:rPr lang="en"/>
              <a:t>convenient</a:t>
            </a:r>
            <a:r>
              <a:rPr lang="en"/>
              <a:t> and easy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force required - eldery experience </a:t>
            </a:r>
            <a:r>
              <a:rPr lang="en"/>
              <a:t>macular</a:t>
            </a:r>
            <a:r>
              <a:rPr lang="en"/>
              <a:t> degeneration, making fine motor skills difficult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Dropper alignment - does the drop reach her eyes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number </a:t>
            </a:r>
            <a:r>
              <a:rPr lang="en"/>
              <a:t>accuracy</a:t>
            </a:r>
            <a:r>
              <a:rPr lang="en"/>
              <a:t> - if she needs one drop she gets one drop, not a jet of medication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Breaks dropper seal - need to have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642a68b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5642a68b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Ideation: creative and systematic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Creative: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Systematic</a:t>
            </a:r>
            <a:r>
              <a:rPr lang="en"/>
              <a:t>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Rough to refined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Predict Performance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Design selection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5642a68b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5642a68b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Using configuration design methods, </a:t>
            </a: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Characteristics of design 1 and 3 were combined to produce the first detail design prototype.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The fins from design 1 replaced the conical pressure points of design 3 through the use of a flexible plate. Fins offer greater mechanical advantage than cones from design 3.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The body of design 3 was improved upon and modified to accommodate the fins. Most prototypes were cylindrical, a much more ergonomic design than the rectangular dimensions of design 1.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5642a68b4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5642a68b4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parametric design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did our original </a:t>
            </a:r>
            <a:r>
              <a:rPr lang="en"/>
              <a:t>design</a:t>
            </a:r>
            <a:r>
              <a:rPr lang="en"/>
              <a:t> fall short?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specifically did we change?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The detail design prototype fell short in several ways that had to be improved upon in the final design.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Original eye-piece was ineffective, was replaced by eye-piece from Amazon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There was no clasp mechanism in original design, was added to final model</a:t>
            </a:r>
            <a:endParaRPr sz="18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800"/>
              <a:buFont typeface="Open Sans"/>
              <a:buChar char="-"/>
            </a:pPr>
            <a:r>
              <a:rPr lang="en" sz="18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Large cut-outs were added for the pressure plate since the casing would not be able to flex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5642a68b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5642a68b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MAE 3193 DP2 - Eazy Drop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480"/>
              <a:t>By: Liam Colvin, Benjamin Elwell, Omar Hassan, Nick Karlsson</a:t>
            </a:r>
            <a:endParaRPr sz="148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Feedback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showcasing our product to Ms. Bernstein…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3" name="Google Shape;133;p22"/>
          <p:cNvGraphicFramePr/>
          <p:nvPr/>
        </p:nvGraphicFramePr>
        <p:xfrm>
          <a:off x="905850" y="215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{C7A78BF1-F1A8-4196-9059-FDD0676B97CD}</a:tableStyleId>
              </a:tblPr>
              <a:tblGrid>
                <a:gridCol w="3666150"/>
                <a:gridCol w="3666150"/>
              </a:tblGrid>
              <a:tr h="59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Pros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Cons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Enjoyed the Rubber Eyepiece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Too Large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Easy to Squeeze (Enables the use of your whole hand)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Difficult to Open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be changed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the product smaller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the eye piece attached to the product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Material Selection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finish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Better tab connection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Hinge and clasp redesign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644850" y="2218050"/>
            <a:ext cx="18543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Overview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729450" y="1240200"/>
            <a:ext cx="4157700" cy="30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 Definition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CRs and ECs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Conceptual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Detail Design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Prototype + Performance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Customer Feedback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Revisions/Future Work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499" y="1053150"/>
            <a:ext cx="2943875" cy="392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Definition 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94775" y="1467450"/>
            <a:ext cx="3768600" cy="28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Ms. Bernstein’s </a:t>
            </a:r>
            <a:r>
              <a:rPr lang="en"/>
              <a:t>difficulties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Break the seal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Align</a:t>
            </a:r>
            <a:r>
              <a:rPr lang="en"/>
              <a:t> eye drops (lack of vision)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Limited hand strength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for elderly and visually impared  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158" l="17338" r="14182" t="36606"/>
          <a:stretch/>
        </p:blipFill>
        <p:spPr>
          <a:xfrm>
            <a:off x="4470050" y="1359623"/>
            <a:ext cx="4362250" cy="3020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Information 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82500" y="1273700"/>
            <a:ext cx="7779000" cy="33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</a:t>
            </a:r>
            <a:r>
              <a:rPr lang="en"/>
              <a:t>research and Customer Interview: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Visual </a:t>
            </a:r>
            <a:r>
              <a:rPr lang="en"/>
              <a:t>impairment</a:t>
            </a:r>
            <a:r>
              <a:rPr lang="en"/>
              <a:t> is common: 12 million impaired and 1 million blind (CDC)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Lodhi and Ms. </a:t>
            </a:r>
            <a:r>
              <a:rPr lang="en"/>
              <a:t>Bernstein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Missed eye drops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Opens cap with pliers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 forget if </a:t>
            </a:r>
            <a:r>
              <a:rPr lang="en"/>
              <a:t>eye drops</a:t>
            </a:r>
            <a:r>
              <a:rPr lang="en"/>
              <a:t> were taken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Tells which bottle is which with texture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727650" y="3505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40"/>
              <a:t>Customer Requirements and Engineering Constraints</a:t>
            </a:r>
            <a:endParaRPr sz="2240"/>
          </a:p>
        </p:txBody>
      </p:sp>
      <p:graphicFrame>
        <p:nvGraphicFramePr>
          <p:cNvPr id="93" name="Google Shape;93;p17"/>
          <p:cNvGraphicFramePr/>
          <p:nvPr/>
        </p:nvGraphicFramePr>
        <p:xfrm>
          <a:off x="368925" y="1234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{C7A78BF1-F1A8-4196-9059-FDD0676B97CD}</a:tableStyleId>
              </a:tblPr>
              <a:tblGrid>
                <a:gridCol w="1958900"/>
                <a:gridCol w="1073325"/>
                <a:gridCol w="1734350"/>
                <a:gridCol w="772575"/>
                <a:gridCol w="1331825"/>
                <a:gridCol w="1535175"/>
              </a:tblGrid>
              <a:tr h="18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Importance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D-o-I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4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Quick </a:t>
                      </a: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Use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to administer medication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Seconds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Easy to Use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Force required to squeeze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lbs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lbf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Dropper Alignment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 placement Accuracy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 Improvement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Administers Correct Amount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 Number Accuracy Rate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 Improvement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Breaks Dropper Seal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Torque Required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in-lbf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in-lbf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Design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2120173" y="1490690"/>
            <a:ext cx="802500" cy="2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440"/>
              <a:buNone/>
            </a:pPr>
            <a:r>
              <a:rPr lang="en" sz="1020">
                <a:solidFill>
                  <a:schemeClr val="dk2"/>
                </a:solidFill>
              </a:rPr>
              <a:t>Design 1</a:t>
            </a:r>
            <a:endParaRPr sz="1020">
              <a:solidFill>
                <a:schemeClr val="dk2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06117"/>
            <a:ext cx="1853222" cy="258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822" y="1906109"/>
            <a:ext cx="2205672" cy="241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8708" y="1993292"/>
            <a:ext cx="1853233" cy="2241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5866" y="1993294"/>
            <a:ext cx="1803834" cy="2241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6828741" y="1449600"/>
            <a:ext cx="72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Design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000">
                <a:latin typeface="Lato"/>
                <a:ea typeface="Lato"/>
                <a:cs typeface="Lato"/>
                <a:sym typeface="Lato"/>
              </a:rPr>
              <a:t>3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 Design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152425"/>
            <a:ext cx="3317400" cy="31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Features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Fins on tabs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Cylindrical</a:t>
            </a:r>
            <a:r>
              <a:rPr lang="en"/>
              <a:t> shape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Safety Handle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Eye cup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Hinge and clasp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Seal breaker 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11032" l="32531" r="31278" t="0"/>
          <a:stretch/>
        </p:blipFill>
        <p:spPr>
          <a:xfrm>
            <a:off x="6535300" y="615987"/>
            <a:ext cx="2297000" cy="39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 b="0" l="25133" r="19249" t="0"/>
          <a:stretch/>
        </p:blipFill>
        <p:spPr>
          <a:xfrm>
            <a:off x="3105325" y="664950"/>
            <a:ext cx="3062050" cy="38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Design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194175" y="1175900"/>
            <a:ext cx="30354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Redesigned features: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Overall length reduction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Introduced standard eyepiece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Increased tab size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Decrease screw and bottle securing hole sizes</a:t>
            </a:r>
            <a:endParaRPr sz="1600"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4447" l="0" r="0" t="3657"/>
          <a:stretch/>
        </p:blipFill>
        <p:spPr>
          <a:xfrm>
            <a:off x="6794400" y="710725"/>
            <a:ext cx="2242825" cy="372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0" l="10387" r="19847" t="0"/>
          <a:stretch/>
        </p:blipFill>
        <p:spPr>
          <a:xfrm>
            <a:off x="3418850" y="849276"/>
            <a:ext cx="3241976" cy="3543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</a:t>
            </a:r>
            <a:r>
              <a:rPr lang="en"/>
              <a:t>Evaluation</a:t>
            </a:r>
            <a:endParaRPr/>
          </a:p>
        </p:txBody>
      </p:sp>
      <p:graphicFrame>
        <p:nvGraphicFramePr>
          <p:cNvPr id="126" name="Google Shape;126;p21"/>
          <p:cNvGraphicFramePr/>
          <p:nvPr/>
        </p:nvGraphicFramePr>
        <p:xfrm>
          <a:off x="901925" y="11524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{C7A78BF1-F1A8-4196-9059-FDD0676B97CD}</a:tableStyleId>
              </a:tblPr>
              <a:tblGrid>
                <a:gridCol w="1559300"/>
                <a:gridCol w="768375"/>
                <a:gridCol w="966850"/>
                <a:gridCol w="1265825"/>
                <a:gridCol w="1581925"/>
                <a:gridCol w="949700"/>
              </a:tblGrid>
              <a:tr h="36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D-o-I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Value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Measured Value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 to administer medication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Seconds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Seconds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🚫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3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Force required to squeeze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lbf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lbf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~3 lbf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✅</a:t>
                      </a:r>
                      <a:endParaRPr sz="25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 placement Accuracy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 Improvement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 Improvement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✅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 Number Accuracy Rate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35% Improvement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🚫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Torque Required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in-lbf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Down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in-lbf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in-lbf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🚫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